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1" r:id="rId5"/>
    <p:sldId id="282" r:id="rId6"/>
    <p:sldId id="283" r:id="rId7"/>
    <p:sldId id="271" r:id="rId8"/>
    <p:sldId id="273" r:id="rId9"/>
    <p:sldId id="272" r:id="rId10"/>
    <p:sldId id="284" r:id="rId11"/>
    <p:sldId id="263" r:id="rId12"/>
    <p:sldId id="274" r:id="rId13"/>
    <p:sldId id="275" r:id="rId14"/>
    <p:sldId id="260" r:id="rId15"/>
    <p:sldId id="261" r:id="rId16"/>
    <p:sldId id="264" r:id="rId17"/>
    <p:sldId id="262" r:id="rId18"/>
    <p:sldId id="266" r:id="rId19"/>
    <p:sldId id="277" r:id="rId20"/>
    <p:sldId id="276" r:id="rId21"/>
    <p:sldId id="267" r:id="rId22"/>
    <p:sldId id="268" r:id="rId23"/>
    <p:sldId id="278" r:id="rId24"/>
    <p:sldId id="279" r:id="rId25"/>
    <p:sldId id="269" r:id="rId26"/>
    <p:sldId id="280" r:id="rId27"/>
    <p:sldId id="270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7025" autoAdjust="0"/>
  </p:normalViewPr>
  <p:slideViewPr>
    <p:cSldViewPr>
      <p:cViewPr>
        <p:scale>
          <a:sx n="60" d="100"/>
          <a:sy n="60" d="100"/>
        </p:scale>
        <p:origin x="-1260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9CD01-3AC7-48CD-A00D-6982B011584F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5E882-9957-4D79-8F04-2067F1D38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67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used in CV</a:t>
            </a:r>
            <a:r>
              <a:rPr lang="en-US" altLang="zh-CN" baseline="0" dirty="0" smtClean="0"/>
              <a:t> area, </a:t>
            </a:r>
            <a:r>
              <a:rPr lang="en-US" altLang="zh-CN" dirty="0" smtClean="0"/>
              <a:t>Photo</a:t>
            </a:r>
            <a:r>
              <a:rPr lang="en-US" altLang="zh-CN" baseline="0" dirty="0" smtClean="0"/>
              <a:t>/Face </a:t>
            </a:r>
            <a:r>
              <a:rPr lang="en-US" altLang="zh-CN" baseline="0" dirty="0" smtClean="0"/>
              <a:t>Synthesis, </a:t>
            </a:r>
            <a:r>
              <a:rPr lang="en-US" altLang="zh-CN" baseline="0" dirty="0" smtClean="0"/>
              <a:t>Image Style </a:t>
            </a:r>
            <a:r>
              <a:rPr lang="en-US" altLang="zh-CN" baseline="0" dirty="0" smtClean="0"/>
              <a:t>Transfer, Image Filling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371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 for automatically generating data, but for</a:t>
            </a:r>
            <a:r>
              <a:rPr lang="en-US" altLang="zh-CN" baseline="0" dirty="0" smtClean="0"/>
              <a:t> a classification / rank problem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make sure: -1 means “unknown”, 0 means “no relevance at all”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8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1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Note:</a:t>
            </a:r>
            <a:r>
              <a:rPr lang="en-US" altLang="zh-CN" baseline="0" dirty="0" smtClean="0"/>
              <a:t> unlabeled data is far </a:t>
            </a:r>
            <a:r>
              <a:rPr lang="en-US" altLang="zh-CN" baseline="0" dirty="0" err="1" smtClean="0"/>
              <a:t>far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far</a:t>
            </a:r>
            <a:r>
              <a:rPr lang="en-US" altLang="zh-CN" baseline="0" dirty="0" smtClean="0"/>
              <a:t> more than labeled </a:t>
            </a:r>
            <a:r>
              <a:rPr lang="en-US" altLang="zh-CN" baseline="0" dirty="0" smtClean="0"/>
              <a:t>data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G: generate data close to D’s decision boundary</a:t>
            </a:r>
          </a:p>
          <a:p>
            <a:r>
              <a:rPr lang="en-US" altLang="zh-CN" baseline="0" dirty="0" smtClean="0"/>
              <a:t>D: score down generated samples</a:t>
            </a:r>
          </a:p>
          <a:p>
            <a:r>
              <a:rPr lang="en-US" altLang="zh-CN" b="1" baseline="0" dirty="0" err="1" smtClean="0"/>
              <a:t>corrleation</a:t>
            </a:r>
            <a:r>
              <a:rPr lang="en-US" altLang="zh-CN" b="1" baseline="0" dirty="0" smtClean="0"/>
              <a:t>  between observed positive data and positive but unlabeled samples,</a:t>
            </a:r>
          </a:p>
          <a:p>
            <a:r>
              <a:rPr lang="en-US" altLang="zh-CN" b="1" baseline="0" dirty="0" smtClean="0"/>
              <a:t>G should be able to push upwards these positive but unlabeled data faster than others.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74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D: acts as knocker</a:t>
            </a:r>
            <a:r>
              <a:rPr lang="en-US" altLang="zh-CN" baseline="0" dirty="0" smtClean="0"/>
              <a:t> that kicks down the floating-up soaps</a:t>
            </a:r>
          </a:p>
          <a:p>
            <a:r>
              <a:rPr lang="en-US" altLang="zh-CN" baseline="0" dirty="0" smtClean="0"/>
              <a:t>due to the existence of correlations between observed positive and unobserved positive samples,</a:t>
            </a:r>
          </a:p>
          <a:p>
            <a:r>
              <a:rPr lang="en-US" altLang="zh-CN" baseline="0" dirty="0" smtClean="0"/>
              <a:t>G: acts as the water that selectively floats the soaps up to the water surface (Decision Boundary)</a:t>
            </a:r>
          </a:p>
          <a:p>
            <a:r>
              <a:rPr lang="en-US" altLang="zh-CN" baseline="0" dirty="0" smtClean="0"/>
              <a:t>Could be a dynamic equilibrium, when the distribution of positive and negative soaps get stable at different depth of the water.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9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Skip it if no time</a:t>
            </a:r>
          </a:p>
          <a:p>
            <a:r>
              <a:rPr lang="en-US" altLang="zh-CN" dirty="0" smtClean="0"/>
              <a:t>Talk about some implementation</a:t>
            </a:r>
            <a:r>
              <a:rPr lang="en-US" altLang="zh-CN" baseline="0" dirty="0" smtClean="0"/>
              <a:t> detail: G and D uses the same structure, but with different </a:t>
            </a:r>
            <a:r>
              <a:rPr lang="en-US" altLang="zh-CN" baseline="0" dirty="0" err="1" smtClean="0"/>
              <a:t>params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5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结果抖动</a:t>
            </a:r>
            <a:r>
              <a:rPr lang="zh-CN" altLang="en-US" baseline="0" dirty="0" smtClean="0"/>
              <a:t> 收敛是个问题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10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Both G and D can handle</a:t>
            </a:r>
            <a:r>
              <a:rPr lang="en-US" altLang="zh-CN" baseline="0" dirty="0" smtClean="0"/>
              <a:t> the IR task.</a:t>
            </a:r>
            <a:endParaRPr lang="en-US" altLang="zh-CN" dirty="0" smtClean="0"/>
          </a:p>
          <a:p>
            <a:r>
              <a:rPr lang="en-US" altLang="zh-CN" dirty="0" smtClean="0"/>
              <a:t>D </a:t>
            </a:r>
            <a:r>
              <a:rPr lang="en-US" altLang="zh-CN" dirty="0" smtClean="0"/>
              <a:t>works better than G, but doesn’t know </a:t>
            </a:r>
            <a:r>
              <a:rPr lang="en-US" altLang="zh-CN" dirty="0" smtClean="0"/>
              <a:t>why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712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Non-convergence problem:</a:t>
            </a:r>
            <a:r>
              <a:rPr lang="en-US" altLang="zh-CN" baseline="0" dirty="0" smtClean="0"/>
              <a:t> finding Nash equilibrium is very difficult, because the likelihood function V(D,G) is non-convex, and the dimension of parameter space is extremely high.</a:t>
            </a:r>
            <a:endParaRPr lang="en-US" altLang="zh-CN" dirty="0" smtClean="0"/>
          </a:p>
          <a:p>
            <a:r>
              <a:rPr lang="en-US" altLang="zh-CN" dirty="0" smtClean="0"/>
              <a:t>Collapse problem: training</a:t>
            </a:r>
            <a:r>
              <a:rPr lang="en-US" altLang="zh-CN" baseline="0" dirty="0" smtClean="0"/>
              <a:t> of GAN is based on Mini-max problem, the loss function is not stable, and it’s hard to say whether the current training has made some progress or not.</a:t>
            </a:r>
          </a:p>
          <a:p>
            <a:r>
              <a:rPr lang="en-US" altLang="zh-CN" baseline="0" dirty="0" smtClean="0"/>
              <a:t>Once a collapse problem is occurred, G degenerates and always produce the same data point, and the learning process never continues.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6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Strongly recommend</a:t>
            </a:r>
            <a:r>
              <a:rPr lang="en-US" altLang="zh-CN" baseline="0" dirty="0" smtClean="0"/>
              <a:t> u guys to check out </a:t>
            </a:r>
            <a:r>
              <a:rPr lang="en-US" altLang="zh-CN" baseline="0" dirty="0" err="1" smtClean="0"/>
              <a:t>Yanran</a:t>
            </a:r>
            <a:r>
              <a:rPr lang="en-US" altLang="zh-CN" baseline="0" dirty="0" smtClean="0"/>
              <a:t> Li’s tutorial, through the link in the seminar email</a:t>
            </a:r>
          </a:p>
          <a:p>
            <a:r>
              <a:rPr lang="en-US" altLang="zh-CN" dirty="0" smtClean="0"/>
              <a:t>I’m not the expert;</a:t>
            </a:r>
            <a:r>
              <a:rPr lang="en-US" altLang="zh-CN" baseline="0" dirty="0" smtClean="0"/>
              <a:t> time is limited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3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Vanilla</a:t>
            </a:r>
            <a:r>
              <a:rPr lang="en-US" altLang="zh-CN" baseline="0" dirty="0" smtClean="0"/>
              <a:t> 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Training data: Real images (unlabeled)</a:t>
            </a:r>
          </a:p>
          <a:p>
            <a:r>
              <a:rPr lang="en-US" altLang="zh-CN" dirty="0" smtClean="0"/>
              <a:t>Both</a:t>
            </a:r>
            <a:r>
              <a:rPr lang="en-US" altLang="zh-CN" baseline="0" dirty="0" smtClean="0"/>
              <a:t> G and D could have a structure of multi layer NNs.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6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en-US" altLang="zh-CN" baseline="0" dirty="0" smtClean="0"/>
              <a:t> such model works? How does G generate images with high quality?  </a:t>
            </a:r>
            <a:r>
              <a:rPr lang="zh-CN" altLang="en-US" baseline="0" dirty="0" smtClean="0"/>
              <a:t>对抗的方式！</a:t>
            </a:r>
            <a:endParaRPr lang="en-US" altLang="zh-CN" dirty="0" smtClean="0"/>
          </a:p>
          <a:p>
            <a:r>
              <a:rPr lang="en-US" altLang="zh-CN" dirty="0" smtClean="0"/>
              <a:t>G</a:t>
            </a:r>
            <a:r>
              <a:rPr lang="en-US" altLang="zh-CN" dirty="0" smtClean="0"/>
              <a:t>, D goes more and more </a:t>
            </a:r>
            <a:r>
              <a:rPr lang="en-US" altLang="zh-CN" dirty="0" smtClean="0"/>
              <a:t>clever</a:t>
            </a:r>
          </a:p>
          <a:p>
            <a:r>
              <a:rPr lang="en-US" altLang="zh-CN" dirty="0" smtClean="0"/>
              <a:t>V(D,G):</a:t>
            </a:r>
            <a:r>
              <a:rPr lang="en-US" altLang="zh-CN" baseline="0" dirty="0" smtClean="0"/>
              <a:t> log-likelihood function of the whole 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8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loss:</a:t>
            </a:r>
            <a:r>
              <a:rPr lang="en-US" altLang="zh-CN" baseline="0" dirty="0" smtClean="0"/>
              <a:t> back propagate through SGD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7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Draw something on the board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5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goal: still</a:t>
            </a:r>
            <a:r>
              <a:rPr lang="en-US" altLang="zh-CN" baseline="0" dirty="0" smtClean="0"/>
              <a:t> generate data, but under some conditions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3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class label: 1-hot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7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After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each training iteration, we use GAN to generate</a:t>
            </a:r>
            <a:r>
              <a:rPr lang="en-US" altLang="zh-CN" baseline="0" dirty="0" smtClean="0"/>
              <a:t> 16 digits.</a:t>
            </a:r>
          </a:p>
          <a:p>
            <a:r>
              <a:rPr lang="en-US" altLang="zh-CN" baseline="0" dirty="0" smtClean="0"/>
              <a:t>For each output digit, the input noise is randomly sampled, but the underlying class label (y) is given and fixed in advance.</a:t>
            </a:r>
          </a:p>
          <a:p>
            <a:r>
              <a:rPr lang="en-US" altLang="zh-CN" baseline="0" dirty="0" smtClean="0"/>
              <a:t>6 results after about 1000 iterations.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Guess the underlying class label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5E882-9957-4D79-8F04-2067F1D389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5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E3B3-D8B8-4407-8FA7-36CC79C9EA09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Kangqi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r>
              <a:rPr lang="en-US" altLang="zh-CN" dirty="0" smtClean="0"/>
              <a:t>, ADAPT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7DD5-35E9-4317-9E0D-EB7148D6B754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7321-BD97-440C-9831-A6EC5467EF4E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DD81-8DA0-4EB2-8ABF-547EF1D96444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Kangqi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r>
              <a:rPr lang="en-US" altLang="zh-CN" dirty="0" smtClean="0"/>
              <a:t>, ADAPT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1616-0A3D-40C1-8BE9-502E736A5703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48BD-DDA3-4E19-9253-7DA3D95E6FB8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3771-DA2A-45BF-9CC6-27331B486BBB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0D9D-427E-4BB0-8782-9A08C2CB5131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CD1E-A44E-480D-B784-D69B9DB8A4DB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F4872-C845-4663-A306-AF17832FED52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06AC-F90D-469D-9C9E-C9F9C8AB0831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AAB9-16DE-44D7-8029-0C7B7B923971}" type="datetime1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 smtClean="0"/>
              <a:t>Kangqi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r>
              <a:rPr lang="en-US" altLang="zh-CN" dirty="0" smtClean="0"/>
              <a:t>, ADAPT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GAN Violence: A Brief Introduction </a:t>
            </a:r>
            <a:br>
              <a:rPr lang="en-US" altLang="zh-CN" dirty="0" smtClean="0"/>
            </a:br>
            <a:r>
              <a:rPr lang="en-US" altLang="zh-CN" dirty="0" smtClean="0"/>
              <a:t>of GAN, CGAN and IRGAN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Speaker: </a:t>
            </a:r>
            <a:r>
              <a:rPr lang="en-US" altLang="zh-CN" dirty="0" err="1" smtClean="0"/>
              <a:t>Kangqi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1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 Learning Process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792111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 of CGAN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CGAN: </a:t>
                </a:r>
                <a:r>
                  <a:rPr lang="en-US" altLang="zh-CN" b="1" dirty="0" smtClean="0"/>
                  <a:t>C</a:t>
                </a:r>
                <a:r>
                  <a:rPr lang="en-US" altLang="zh-CN" dirty="0" smtClean="0"/>
                  <a:t>onditional version of GAN</a:t>
                </a:r>
              </a:p>
              <a:p>
                <a:pPr lvl="1"/>
                <a:r>
                  <a:rPr lang="en-US" altLang="zh-CN" dirty="0" smtClean="0"/>
                  <a:t>Dataset: MNIST with labels (0, 1, 2, 3, …, 9)</a:t>
                </a:r>
              </a:p>
              <a:p>
                <a:pPr lvl="1"/>
                <a:r>
                  <a:rPr lang="en-US" altLang="zh-CN" dirty="0" smtClean="0"/>
                  <a:t>Wish to generated hand-written digits conditioned on class labels.</a:t>
                </a:r>
              </a:p>
              <a:p>
                <a:pPr lvl="1"/>
                <a:r>
                  <a:rPr lang="en-US" altLang="zh-CN" dirty="0" smtClean="0"/>
                  <a:t>Target distribution of 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1" y="5085184"/>
            <a:ext cx="8724338" cy="4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://ufldl.stanford.edu/tutorial/images/Mnist_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 b="50000"/>
          <a:stretch/>
        </p:blipFill>
        <p:spPr bwMode="auto">
          <a:xfrm>
            <a:off x="6660232" y="3284984"/>
            <a:ext cx="1662151" cy="157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CGAN Architecture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20" y="1052736"/>
            <a:ext cx="6172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7" y="5229200"/>
            <a:ext cx="2117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Random Noise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868145" y="522920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Class Label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952859" y="3779748"/>
            <a:ext cx="135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Fake Digit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2348880"/>
            <a:ext cx="135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Real Digit</a:t>
            </a:r>
            <a:endParaRPr lang="zh-CN" altLang="en-US" sz="2000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0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CGAN Running Results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122" name="Picture 2" descr="D:\Research\Seminar\CGAN\9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Research\Seminar\CGAN\9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165" y="1196752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Research\Seminar\CGAN\9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Research\Seminar\CGAN\94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165" y="4005064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Research\Seminar\CGAN\95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682" y="1196752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Research\Seminar\CGAN\99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682" y="4005064"/>
            <a:ext cx="2665218" cy="27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Task: Information Retrieval</a:t>
            </a:r>
          </a:p>
          <a:p>
            <a:pPr lvl="1"/>
            <a:r>
              <a:rPr lang="en-US" altLang="zh-CN" dirty="0" smtClean="0"/>
              <a:t>A set of queries {</a:t>
            </a:r>
            <a:r>
              <a:rPr lang="en-US" altLang="zh-CN" i="1" dirty="0" smtClean="0"/>
              <a:t>q</a:t>
            </a:r>
            <a:r>
              <a:rPr lang="en-US" altLang="zh-CN" i="1" baseline="-25000" dirty="0" smtClean="0"/>
              <a:t>1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q</a:t>
            </a:r>
            <a:r>
              <a:rPr lang="en-US" altLang="zh-CN" i="1" baseline="-25000" dirty="0" smtClean="0"/>
              <a:t>2</a:t>
            </a:r>
            <a:r>
              <a:rPr lang="en-US" altLang="zh-CN" dirty="0" smtClean="0"/>
              <a:t>, …, </a:t>
            </a:r>
            <a:r>
              <a:rPr lang="en-US" altLang="zh-CN" i="1" dirty="0" err="1" smtClean="0"/>
              <a:t>q</a:t>
            </a:r>
            <a:r>
              <a:rPr lang="en-US" altLang="zh-CN" i="1" baseline="-25000" dirty="0" err="1" smtClean="0"/>
              <a:t>N</a:t>
            </a:r>
            <a:r>
              <a:rPr lang="en-US" altLang="zh-CN" dirty="0" smtClean="0"/>
              <a:t>}</a:t>
            </a:r>
          </a:p>
          <a:p>
            <a:pPr lvl="1"/>
            <a:r>
              <a:rPr lang="en-US" altLang="zh-CN" dirty="0" smtClean="0"/>
              <a:t>A set of document {</a:t>
            </a:r>
            <a:r>
              <a:rPr lang="en-US" altLang="zh-CN" i="1" dirty="0" smtClean="0"/>
              <a:t>d</a:t>
            </a:r>
            <a:r>
              <a:rPr lang="en-US" altLang="zh-CN" i="1" baseline="-25000" dirty="0" smtClean="0"/>
              <a:t>1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d</a:t>
            </a:r>
            <a:r>
              <a:rPr lang="en-US" altLang="zh-CN" i="1" baseline="-25000" dirty="0" smtClean="0"/>
              <a:t>2</a:t>
            </a:r>
            <a:r>
              <a:rPr lang="en-US" altLang="zh-CN" dirty="0" smtClean="0"/>
              <a:t>, …, </a:t>
            </a:r>
            <a:r>
              <a:rPr lang="en-US" altLang="zh-CN" i="1" dirty="0" err="1" smtClean="0"/>
              <a:t>d</a:t>
            </a:r>
            <a:r>
              <a:rPr lang="en-US" altLang="zh-CN" i="1" baseline="-25000" dirty="0" err="1" smtClean="0"/>
              <a:t>M</a:t>
            </a:r>
            <a:r>
              <a:rPr lang="en-US" altLang="zh-CN" dirty="0" smtClean="0"/>
              <a:t>}</a:t>
            </a:r>
          </a:p>
          <a:p>
            <a:pPr lvl="1"/>
            <a:r>
              <a:rPr lang="en-US" altLang="zh-CN" dirty="0" smtClean="0"/>
              <a:t>Training set: {(</a:t>
            </a:r>
            <a:r>
              <a:rPr lang="en-US" altLang="zh-CN" i="1" dirty="0" smtClean="0"/>
              <a:t>q, d, r</a:t>
            </a:r>
            <a:r>
              <a:rPr lang="en-US" altLang="zh-CN" dirty="0" smtClean="0"/>
              <a:t>)} for some query-doc pairs.</a:t>
            </a:r>
          </a:p>
          <a:p>
            <a:pPr lvl="2"/>
            <a:r>
              <a:rPr lang="en-US" altLang="zh-CN" b="1" dirty="0" smtClean="0"/>
              <a:t>r</a:t>
            </a:r>
            <a:r>
              <a:rPr lang="en-US" altLang="zh-CN" dirty="0" smtClean="0"/>
              <a:t>elevance level</a:t>
            </a:r>
            <a:r>
              <a:rPr lang="en-US" altLang="zh-CN" dirty="0" smtClean="0"/>
              <a:t>: </a:t>
            </a:r>
            <a:r>
              <a:rPr lang="en-US" altLang="zh-CN" dirty="0" smtClean="0"/>
              <a:t>2, 1, 0 and -1 (unlabeled)</a:t>
            </a:r>
          </a:p>
          <a:p>
            <a:pPr lvl="1"/>
            <a:r>
              <a:rPr lang="en-US" altLang="zh-CN" dirty="0" smtClean="0"/>
              <a:t>Goal: Rank all documents based on the relevance of a new query </a:t>
            </a:r>
            <a:r>
              <a:rPr lang="en-US" altLang="zh-CN" i="1" dirty="0" smtClean="0"/>
              <a:t>q’</a:t>
            </a:r>
          </a:p>
          <a:p>
            <a:pPr lvl="1"/>
            <a:r>
              <a:rPr lang="en-US" altLang="zh-CN" i="1" u="sng" dirty="0" smtClean="0"/>
              <a:t>Nothing </a:t>
            </a:r>
            <a:r>
              <a:rPr lang="en-US" altLang="zh-CN" i="1" u="sng" dirty="0" smtClean="0"/>
              <a:t>with automatic </a:t>
            </a:r>
            <a:r>
              <a:rPr lang="en-US" altLang="zh-CN" i="1" u="sng" dirty="0" smtClean="0"/>
              <a:t>data generation!</a:t>
            </a:r>
            <a:endParaRPr lang="zh-CN" altLang="en-US" u="sng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Generative &amp; Discriminative Solutions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Generative retrieval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zh-CN" altLang="en-US" i="1" smtClean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latin typeface="Cambria Math"/>
                      </a:rPr>
                      <m:t>𝑞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𝑟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</a:p>
              <a:p>
                <a:pPr lvl="1"/>
                <a:r>
                  <a:rPr lang="en-US" altLang="zh-CN" dirty="0" smtClean="0"/>
                  <a:t>G produces a conditional probabilistic distribution over all candidate documents.</a:t>
                </a:r>
                <a:endParaRPr lang="en-US" altLang="zh-CN" dirty="0"/>
              </a:p>
              <a:p>
                <a:r>
                  <a:rPr lang="en-US" altLang="zh-CN" dirty="0" smtClean="0"/>
                  <a:t>Basic 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zh-CN" altLang="en-US" i="1" smtClean="0">
                            <a:latin typeface="Cambria Math"/>
                          </a:rPr>
                          <m:t>𝜙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𝑞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D performs a judgment whether the (</a:t>
                </a:r>
                <a:r>
                  <a:rPr lang="en-US" altLang="zh-CN" dirty="0" err="1" smtClean="0"/>
                  <a:t>q,d</a:t>
                </a:r>
                <a:r>
                  <a:rPr lang="en-US" altLang="zh-CN" dirty="0"/>
                  <a:t>)</a:t>
                </a:r>
                <a:r>
                  <a:rPr lang="en-US" altLang="zh-CN" dirty="0" smtClean="0"/>
                  <a:t> pair is relevant enough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zh-CN" altLang="en-US" i="1">
                            <a:latin typeface="Cambria Math"/>
                          </a:rPr>
                          <m:t>𝜙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𝑞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𝑑</m:t>
                    </m:r>
                    <m:r>
                      <a:rPr lang="en-US" altLang="zh-CN" i="1">
                        <a:latin typeface="Cambria Math"/>
                      </a:rPr>
                      <m:t>))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en-US" altLang="zh-CN" dirty="0" smtClean="0"/>
                  <a:t>Tricky part: how to obtain useful features from the massive unlabeled (q, d) pairs?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 rotWithShape="1">
                <a:blip r:embed="rId3"/>
                <a:stretch>
                  <a:fillRect l="-1481" t="-2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Adversarial Learning for IR 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en-US" altLang="zh-CN" dirty="0" smtClean="0"/>
              <a:t>Solution: Adversarial Learning!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7563594" cy="181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868144" y="2852936"/>
                <a:ext cx="1152128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2852936"/>
                <a:ext cx="1152128" cy="6480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1680" y="2490800"/>
                <a:ext cx="1152128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490800"/>
                <a:ext cx="1152128" cy="6480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015716" y="386104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q</a:t>
            </a:r>
            <a:endParaRPr lang="zh-CN" alt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59832" y="2414726"/>
                <a:ext cx="2520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CN" sz="2000" b="0" dirty="0" smtClean="0"/>
                  <a:t>sample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𝑑</m:t>
                    </m:r>
                    <m:r>
                      <a:rPr lang="en-US" altLang="zh-CN" sz="2000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𝑑</m:t>
                    </m:r>
                    <m:r>
                      <a:rPr lang="en-US" altLang="zh-CN" sz="2000" b="0" i="1" smtClean="0">
                        <a:latin typeface="Cambria Math"/>
                      </a:rPr>
                      <m:t>|</m:t>
                    </m:r>
                    <m:r>
                      <a:rPr lang="en-US" altLang="zh-CN" sz="2000" b="0" i="1" smtClean="0">
                        <a:latin typeface="Cambria Math"/>
                      </a:rPr>
                      <m:t>𝑞</m:t>
                    </m:r>
                    <m:r>
                      <a:rPr lang="en-US" altLang="zh-CN" sz="2000" b="0" i="1" smtClean="0">
                        <a:latin typeface="Cambria Math"/>
                      </a:rPr>
                      <m:t>,</m:t>
                    </m:r>
                    <m:r>
                      <a:rPr lang="en-US" altLang="zh-CN" sz="2000" b="0" i="1" smtClean="0">
                        <a:latin typeface="Cambria Math"/>
                      </a:rPr>
                      <m:t>𝑟</m:t>
                    </m:r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0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414726"/>
                <a:ext cx="2520280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663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5656" y="3284984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𝑑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~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𝑡𝑟𝑢𝑒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𝑑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𝑟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284984"/>
                <a:ext cx="1728192" cy="400110"/>
              </a:xfrm>
              <a:prstGeom prst="rect">
                <a:avLst/>
              </a:prstGeom>
              <a:blipFill rotWithShape="1">
                <a:blip r:embed="rId6"/>
                <a:stretch>
                  <a:fillRect r="-10563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肘形连接符 10"/>
          <p:cNvCxnSpPr>
            <a:stCxn id="6" idx="3"/>
            <a:endCxn id="4" idx="1"/>
          </p:cNvCxnSpPr>
          <p:nvPr/>
        </p:nvCxnSpPr>
        <p:spPr>
          <a:xfrm>
            <a:off x="2843808" y="2814836"/>
            <a:ext cx="3024336" cy="362136"/>
          </a:xfrm>
          <a:prstGeom prst="bentConnector3">
            <a:avLst>
              <a:gd name="adj1" fmla="val 7960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0" idx="3"/>
            <a:endCxn id="4" idx="1"/>
          </p:cNvCxnSpPr>
          <p:nvPr/>
        </p:nvCxnSpPr>
        <p:spPr>
          <a:xfrm flipV="1">
            <a:off x="3203848" y="3176972"/>
            <a:ext cx="2664296" cy="308067"/>
          </a:xfrm>
          <a:prstGeom prst="bentConnector3">
            <a:avLst>
              <a:gd name="adj1" fmla="val 7717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44008" y="2995904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or.</a:t>
            </a:r>
            <a:endParaRPr lang="zh-CN" altLang="en-US" i="1" dirty="0"/>
          </a:p>
        </p:txBody>
      </p:sp>
      <p:cxnSp>
        <p:nvCxnSpPr>
          <p:cNvPr id="19" name="肘形连接符 18"/>
          <p:cNvCxnSpPr>
            <a:stCxn id="7" idx="1"/>
            <a:endCxn id="6" idx="1"/>
          </p:cNvCxnSpPr>
          <p:nvPr/>
        </p:nvCxnSpPr>
        <p:spPr>
          <a:xfrm rot="10800000">
            <a:off x="1691680" y="2814837"/>
            <a:ext cx="324036" cy="1277045"/>
          </a:xfrm>
          <a:prstGeom prst="bentConnector3">
            <a:avLst>
              <a:gd name="adj1" fmla="val 29988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7" idx="3"/>
            <a:endCxn id="4" idx="2"/>
          </p:cNvCxnSpPr>
          <p:nvPr/>
        </p:nvCxnSpPr>
        <p:spPr>
          <a:xfrm flipV="1">
            <a:off x="2519772" y="3501008"/>
            <a:ext cx="3924436" cy="59087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596336" y="2995904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𝐷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𝑑</m:t>
                      </m:r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𝑞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2995904"/>
                <a:ext cx="936104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>
            <a:stCxn id="4" idx="3"/>
            <a:endCxn id="26" idx="1"/>
          </p:cNvCxnSpPr>
          <p:nvPr/>
        </p:nvCxnSpPr>
        <p:spPr>
          <a:xfrm>
            <a:off x="7020272" y="3176972"/>
            <a:ext cx="576064" cy="35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页脚占位符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144" name="灯片编号占位符 6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3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Learning for IR task</a:t>
            </a:r>
            <a:endParaRPr lang="zh-CN" altLang="en-US" dirty="0"/>
          </a:p>
        </p:txBody>
      </p:sp>
      <p:pic>
        <p:nvPicPr>
          <p:cNvPr id="10242" name="Picture 2" descr="D:\Research\Seminar\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221088"/>
            <a:ext cx="2114211" cy="21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Research\Seminar\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0032"/>
            <a:ext cx="2164952" cy="21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0488" y="148478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G: a more and more stronger challenger, who constantly generates fake documents (either labeled or unlabeled ) to confuse D, and pushes D to its limit.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5176897"/>
            <a:ext cx="513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D: a more and more perfect human, naturally provides guidance to G to select more confused data from all the documents</a:t>
            </a:r>
            <a:endParaRPr lang="zh-CN" altLang="en-US" sz="2000" dirty="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771800" y="2996952"/>
            <a:ext cx="3456384" cy="12241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71800" y="3284984"/>
            <a:ext cx="3384376" cy="12241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17914" y="3212976"/>
            <a:ext cx="182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Maximize </a:t>
            </a:r>
            <a:r>
              <a:rPr lang="en-US" altLang="zh-CN" i="1" dirty="0" smtClean="0"/>
              <a:t>V(D,G)</a:t>
            </a:r>
            <a:endParaRPr lang="zh-CN" alt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55776" y="39957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Minimize </a:t>
            </a:r>
            <a:r>
              <a:rPr lang="en-US" altLang="zh-CN" i="1" dirty="0" smtClean="0"/>
              <a:t>max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V(D,G)</a:t>
            </a:r>
            <a:endParaRPr lang="zh-CN" altLang="en-US" i="1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IRGAN Training Illustration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84976" cy="346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IRGAN: Learning Algorithm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75511"/>
            <a:ext cx="7416824" cy="1582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7522286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6165304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sampling of </a:t>
            </a:r>
            <a:r>
              <a:rPr lang="en-US" altLang="zh-CN" sz="2400" i="1" dirty="0" smtClean="0"/>
              <a:t>d</a:t>
            </a:r>
            <a:r>
              <a:rPr lang="en-US" altLang="zh-CN" sz="2400" dirty="0" smtClean="0"/>
              <a:t> is discrete: use </a:t>
            </a:r>
            <a:r>
              <a:rPr lang="en-US" altLang="zh-CN" sz="2400" b="1" dirty="0" smtClean="0"/>
              <a:t>policy gradient</a:t>
            </a:r>
            <a:r>
              <a:rPr lang="en-US" altLang="zh-CN" sz="2400" dirty="0" smtClean="0"/>
              <a:t> as instead.</a:t>
            </a:r>
            <a:endParaRPr lang="zh-CN" altLang="en-US" sz="24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8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Recap: Generative Adversarial Networks</a:t>
            </a:r>
          </a:p>
          <a:p>
            <a:r>
              <a:rPr lang="en-US" altLang="zh-CN" dirty="0" smtClean="0"/>
              <a:t>CGAN</a:t>
            </a:r>
            <a:r>
              <a:rPr lang="en-US" altLang="zh-CN" dirty="0" smtClean="0"/>
              <a:t>: Conditional version of GAN</a:t>
            </a:r>
          </a:p>
          <a:p>
            <a:r>
              <a:rPr lang="en-US" altLang="zh-CN" dirty="0" smtClean="0"/>
              <a:t>IRGAN: Adversarial Learning in IR task</a:t>
            </a:r>
          </a:p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IRGAN: Learning Algorithm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47583" cy="523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Web Search Task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6923"/>
            <a:ext cx="7770813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Web Search Task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885950"/>
            <a:ext cx="7532687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5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Web Search Task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9" y="1704445"/>
            <a:ext cx="8190309" cy="400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on Web Search Task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4778"/>
            <a:ext cx="8732465" cy="429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CGAN: Used to generate data conditioned on existing knowledge</a:t>
            </a:r>
          </a:p>
          <a:p>
            <a:pPr lvl="1"/>
            <a:r>
              <a:rPr lang="en-US" altLang="zh-CN" dirty="0" smtClean="0"/>
              <a:t>Text to Image, Style Transfer, Face Synthesis</a:t>
            </a:r>
          </a:p>
          <a:p>
            <a:r>
              <a:rPr lang="en-US" altLang="zh-CN" dirty="0" smtClean="0"/>
              <a:t>IRGAN: Can be adapted into other traditional supervised learning problem.</a:t>
            </a:r>
          </a:p>
          <a:p>
            <a:pPr lvl="1"/>
            <a:r>
              <a:rPr lang="en-US" altLang="zh-CN" dirty="0" smtClean="0"/>
              <a:t>Both G and D can solve the problem independently</a:t>
            </a:r>
          </a:p>
          <a:p>
            <a:pPr lvl="1"/>
            <a:r>
              <a:rPr lang="en-US" altLang="zh-CN" dirty="0" smtClean="0"/>
              <a:t>Adversarial learning strategy makes use of massive unlabeled data</a:t>
            </a:r>
          </a:p>
          <a:p>
            <a:r>
              <a:rPr lang="en-US" altLang="zh-CN" dirty="0" smtClean="0"/>
              <a:t>Still many tricks in GAN:</a:t>
            </a:r>
          </a:p>
          <a:p>
            <a:pPr lvl="1"/>
            <a:r>
              <a:rPr lang="en-US" altLang="zh-CN" dirty="0" smtClean="0"/>
              <a:t>Non-convergence problem</a:t>
            </a:r>
          </a:p>
          <a:p>
            <a:pPr lvl="1"/>
            <a:r>
              <a:rPr lang="en-US" altLang="zh-CN" dirty="0" smtClean="0"/>
              <a:t>Collapse problem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Goodfellow</a:t>
            </a:r>
            <a:r>
              <a:rPr lang="en-US" altLang="zh-CN" sz="2400" dirty="0"/>
              <a:t> et al., “Generative Adversarial Networks”. ICLR 2014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/>
              <a:t>Mehdi </a:t>
            </a:r>
            <a:r>
              <a:rPr lang="en-US" altLang="zh-CN" sz="2400" dirty="0" err="1"/>
              <a:t>Mirza</a:t>
            </a:r>
            <a:r>
              <a:rPr lang="en-US" altLang="zh-CN" sz="2400" dirty="0"/>
              <a:t>, Simon </a:t>
            </a:r>
            <a:r>
              <a:rPr lang="en-US" altLang="zh-CN" sz="2400" dirty="0" err="1" smtClean="0"/>
              <a:t>Osindero</a:t>
            </a:r>
            <a:r>
              <a:rPr lang="en-US" altLang="zh-CN" sz="2400" dirty="0" smtClean="0"/>
              <a:t>., “Conditional Generative Adversarial Nets”. </a:t>
            </a:r>
            <a:r>
              <a:rPr lang="en-US" altLang="zh-CN" sz="2400" dirty="0" err="1" smtClean="0"/>
              <a:t>Arxiv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2014.</a:t>
            </a:r>
            <a:endParaRPr lang="en-US" altLang="zh-CN" sz="2400" dirty="0"/>
          </a:p>
          <a:p>
            <a:r>
              <a:rPr lang="en-US" altLang="zh-CN" sz="2400" dirty="0"/>
              <a:t>Jun Wang, </a:t>
            </a:r>
            <a:r>
              <a:rPr lang="en-US" altLang="zh-CN" sz="2400" dirty="0" err="1"/>
              <a:t>Lantao</a:t>
            </a:r>
            <a:r>
              <a:rPr lang="en-US" altLang="zh-CN" sz="2400" dirty="0"/>
              <a:t> Yu, </a:t>
            </a:r>
            <a:r>
              <a:rPr lang="en-US" altLang="zh-CN" sz="2400" dirty="0" err="1"/>
              <a:t>Weinan</a:t>
            </a:r>
            <a:r>
              <a:rPr lang="en-US" altLang="zh-CN" sz="2400" dirty="0"/>
              <a:t> Zhang, Yu Gong, </a:t>
            </a:r>
            <a:r>
              <a:rPr lang="en-US" altLang="zh-CN" sz="2400" dirty="0" err="1"/>
              <a:t>Yinghui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Xu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Benyou</a:t>
            </a:r>
            <a:r>
              <a:rPr lang="en-US" altLang="zh-CN" sz="2400" dirty="0"/>
              <a:t> Wang, </a:t>
            </a:r>
            <a:r>
              <a:rPr lang="en-US" altLang="zh-CN" sz="2400" dirty="0" err="1"/>
              <a:t>Peng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Zhang, Dell </a:t>
            </a:r>
            <a:r>
              <a:rPr lang="en-US" altLang="zh-CN" sz="2400" dirty="0"/>
              <a:t>Zhang. “IRGAN: A </a:t>
            </a:r>
            <a:r>
              <a:rPr lang="en-US" altLang="zh-CN" sz="2400" dirty="0" err="1"/>
              <a:t>Minimax</a:t>
            </a:r>
            <a:r>
              <a:rPr lang="en-US" altLang="zh-CN" sz="2400" dirty="0"/>
              <a:t> Game for Unifying Generative and </a:t>
            </a:r>
            <a:r>
              <a:rPr lang="en-US" altLang="zh-CN" sz="2400" dirty="0" smtClean="0"/>
              <a:t>Discriminative Information </a:t>
            </a:r>
            <a:r>
              <a:rPr lang="en-US" altLang="zh-CN" sz="2400" dirty="0"/>
              <a:t>Retrieval Models”. SIGIR 2017.</a:t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5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listening!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Question &amp; Answers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 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Goal: Automatically generate data that are close to real data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8711995" cy="219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8705231" cy="218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7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Text-to-Image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556792"/>
            <a:ext cx="8892480" cy="464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5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Style Transfer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8" y="1628800"/>
            <a:ext cx="8833210" cy="397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4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Filling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484784"/>
            <a:ext cx="8460432" cy="432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0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92383"/>
            <a:ext cx="8324717" cy="251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 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dirty="0" smtClean="0"/>
                  <a:t>Structure</a:t>
                </a:r>
                <a:r>
                  <a:rPr lang="en-US" altLang="zh-CN" dirty="0" smtClean="0"/>
                  <a:t>: </a:t>
                </a:r>
                <a:r>
                  <a:rPr lang="en-US" altLang="zh-CN" b="1" dirty="0" smtClean="0"/>
                  <a:t>G</a:t>
                </a:r>
                <a:r>
                  <a:rPr lang="en-US" altLang="zh-CN" dirty="0" smtClean="0"/>
                  <a:t>enerator + </a:t>
                </a:r>
                <a:r>
                  <a:rPr lang="en-US" altLang="zh-CN" b="1" dirty="0" smtClean="0"/>
                  <a:t>D</a:t>
                </a:r>
                <a:r>
                  <a:rPr lang="en-US" altLang="zh-CN" dirty="0" smtClean="0"/>
                  <a:t>iscriminator</a:t>
                </a:r>
              </a:p>
              <a:p>
                <a:pPr lvl="1"/>
                <a:r>
                  <a:rPr lang="en-US" altLang="zh-CN" sz="2400" dirty="0" smtClean="0"/>
                  <a:t>G: takes a random noise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𝑧</m:t>
                    </m:r>
                    <m:r>
                      <a:rPr lang="en-US" altLang="zh-CN" sz="2400" b="0" i="1" smtClean="0">
                        <a:latin typeface="Cambria Math"/>
                      </a:rPr>
                      <m:t>~</m:t>
                    </m:r>
                    <m:r>
                      <a:rPr lang="en-US" altLang="zh-CN" sz="2400" b="0" i="1" smtClean="0">
                        <a:latin typeface="Cambria Math"/>
                      </a:rPr>
                      <m:t>𝑁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zh-CN" altLang="en-US" sz="2400" b="0" i="1" smtClean="0">
                        <a:latin typeface="Cambria Math"/>
                      </a:rPr>
                      <m:t>𝜇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zh-CN" altLang="en-US" sz="2400" b="0" i="1" smtClean="0">
                        <a:latin typeface="Cambria Math"/>
                      </a:rPr>
                      <m:t>𝜎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as input, and generates a “fake” image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𝑧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D: Takes a image (either a fake image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𝑧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, or a </a:t>
                </a:r>
                <a:r>
                  <a:rPr lang="en-US" altLang="zh-CN" sz="2400" dirty="0"/>
                  <a:t>real picture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), judge whether the image comes from real data or not.</a:t>
                </a:r>
                <a:endParaRPr lang="en-US" altLang="zh-CN" sz="2400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 rotWithShape="1">
                <a:blip r:embed="rId4"/>
                <a:stretch>
                  <a:fillRect l="-1630" t="-1750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GAN Works?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600200"/>
                <a:ext cx="8496944" cy="4853136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800" dirty="0" smtClean="0"/>
                  <a:t>Mini-max game between G and D</a:t>
                </a:r>
              </a:p>
              <a:p>
                <a:pPr lvl="1"/>
                <a:r>
                  <a:rPr lang="en-US" altLang="zh-CN" sz="2400" dirty="0" smtClean="0"/>
                  <a:t>G: Trying to generate fake data to fool D</a:t>
                </a:r>
              </a:p>
              <a:p>
                <a:pPr lvl="1"/>
                <a:r>
                  <a:rPr lang="en-US" altLang="zh-CN" sz="2400" dirty="0" smtClean="0"/>
                  <a:t>D: Trying to recognize fake data (binary classification model)</a:t>
                </a:r>
              </a:p>
              <a:p>
                <a:r>
                  <a:rPr lang="en-US" altLang="zh-CN" sz="2800" dirty="0" smtClean="0"/>
                  <a:t>Competition drives both to improve, until reaching Nash equilibrium: </a:t>
                </a:r>
              </a:p>
              <a:p>
                <a:pPr lvl="1"/>
                <a:r>
                  <a:rPr lang="en-US" altLang="zh-CN" sz="2400" dirty="0" smtClean="0"/>
                  <a:t>Even a </a:t>
                </a:r>
                <a:r>
                  <a:rPr lang="en-US" altLang="zh-CN" sz="2400" i="1" u="sng" dirty="0" smtClean="0"/>
                  <a:t>perfect</a:t>
                </a:r>
                <a:r>
                  <a:rPr lang="en-US" altLang="zh-CN" sz="2400" dirty="0" smtClean="0"/>
                  <a:t> D cannot distinguish fake data from real ones</a:t>
                </a:r>
              </a:p>
              <a:p>
                <a:pPr lvl="1"/>
                <a:r>
                  <a:rPr lang="en-US" altLang="zh-CN" sz="2400" dirty="0" smtClean="0"/>
                  <a:t>G </a:t>
                </a:r>
                <a:r>
                  <a:rPr lang="en-US" altLang="zh-CN" sz="2400" i="1" u="sng" dirty="0" smtClean="0"/>
                  <a:t>perfectly fits</a:t>
                </a:r>
                <a:r>
                  <a:rPr lang="en-US" altLang="zh-CN" sz="2400" dirty="0" smtClean="0"/>
                  <a:t> the distribution of </a:t>
                </a:r>
                <a:r>
                  <a:rPr lang="en-US" altLang="zh-CN" sz="2400" i="1" u="sng" dirty="0" smtClean="0"/>
                  <a:t>real data</a:t>
                </a:r>
                <a:r>
                  <a:rPr lang="en-US" altLang="zh-CN" sz="24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  <a:ea typeface="Cambria Math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/>
                        <a:ea typeface="Cambria Math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itchFamily="18" charset="0"/>
                            <a:ea typeface="Cambria Math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itchFamily="18" charset="0"/>
                                <a:ea typeface="Cambria Math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itchFamily="18" charset="0"/>
                      </a:rPr>
                      <m:t> +</m:t>
                    </m:r>
                  </m:oMath>
                </a14:m>
                <a:r>
                  <a:rPr lang="zh-CN" altLang="en-US" sz="2400" dirty="0">
                    <a:latin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itchFamily="18" charset="0"/>
                            <a:ea typeface="Cambria Math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itchFamily="18" charset="0"/>
                            <a:ea typeface="Cambria Math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itchFamily="18" charset="0"/>
                            <a:ea typeface="Cambria Math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z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𝑙𝑜𝑔𝐷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𝐺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itchFamily="18" charset="0"/>
                  </a:rPr>
                  <a:t> </a:t>
                </a:r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D: maximize </a:t>
                </a:r>
                <a:r>
                  <a:rPr lang="en-US" altLang="zh-CN" sz="2400" i="1" dirty="0" smtClean="0"/>
                  <a:t>V(D,G)</a:t>
                </a:r>
                <a:r>
                  <a:rPr lang="en-US" altLang="zh-CN" sz="2400" dirty="0" smtClean="0"/>
                  <a:t>       G: minimize </a:t>
                </a:r>
                <a:r>
                  <a:rPr lang="en-US" altLang="zh-CN" sz="2400" i="1" dirty="0" smtClean="0"/>
                  <a:t>max V(D,G)</a:t>
                </a:r>
              </a:p>
              <a:p>
                <a:pPr lvl="1"/>
                <a:r>
                  <a:rPr lang="en-US" altLang="zh-CN" sz="2400" dirty="0" smtClean="0"/>
                  <a:t>Training method: SGD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600200"/>
                <a:ext cx="8496944" cy="4853136"/>
              </a:xfrm>
              <a:blipFill rotWithShape="1">
                <a:blip r:embed="rId3"/>
                <a:stretch>
                  <a:fillRect l="-1220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GAN: Real Example</a:t>
            </a:r>
            <a:endParaRPr lang="zh-CN" altLang="en-US" dirty="0"/>
          </a:p>
        </p:txBody>
      </p:sp>
      <p:pic>
        <p:nvPicPr>
          <p:cNvPr id="3074" name="Picture 2" descr="D:\Research\Seminar\GAN_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92888" cy="54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0392" y="3717032"/>
            <a:ext cx="75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Cambria Math" pitchFamily="18" charset="0"/>
                <a:ea typeface="Cambria Math" pitchFamily="18" charset="0"/>
              </a:rPr>
              <a:t>G(z)</a:t>
            </a:r>
            <a:endParaRPr lang="zh-CN" altLang="en-US" sz="2000" dirty="0">
              <a:solidFill>
                <a:srgbClr val="C00000"/>
              </a:solidFill>
              <a:latin typeface="Cambria Math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16016" y="3429000"/>
            <a:ext cx="4176464" cy="3312368"/>
          </a:xfrm>
          <a:prstGeom prst="roundRect">
            <a:avLst>
              <a:gd name="adj" fmla="val 6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3968" y="494116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G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3528" y="1268760"/>
            <a:ext cx="8640960" cy="3240360"/>
          </a:xfrm>
          <a:prstGeom prst="roundRect">
            <a:avLst>
              <a:gd name="adj" fmla="val 5420"/>
            </a:avLst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67744" y="45515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Kangqi Luo, ADAPT Lab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1427</Words>
  <Application>Microsoft Office PowerPoint</Application>
  <PresentationFormat>全屏显示(4:3)</PresentationFormat>
  <Paragraphs>203</Paragraphs>
  <Slides>27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GAN Violence: A Brief Introduction  of GAN, CGAN and IRGAN</vt:lpstr>
      <vt:lpstr>Contents</vt:lpstr>
      <vt:lpstr>GAN Introduction</vt:lpstr>
      <vt:lpstr>Text-to-Image</vt:lpstr>
      <vt:lpstr>Image Style Transfer</vt:lpstr>
      <vt:lpstr>Image Filling</vt:lpstr>
      <vt:lpstr>Vanilla GAN</vt:lpstr>
      <vt:lpstr>Why GAN Works?</vt:lpstr>
      <vt:lpstr>GAN: Real Example</vt:lpstr>
      <vt:lpstr>GAN Learning Process</vt:lpstr>
      <vt:lpstr>Introduction of CGAN</vt:lpstr>
      <vt:lpstr>CGAN Architecture</vt:lpstr>
      <vt:lpstr>CGAN Running Results</vt:lpstr>
      <vt:lpstr>IRGAN</vt:lpstr>
      <vt:lpstr>Generative &amp; Discriminative Solutions</vt:lpstr>
      <vt:lpstr>Adversarial Learning for IR task</vt:lpstr>
      <vt:lpstr>Adversarial Learning for IR task</vt:lpstr>
      <vt:lpstr>IRGAN Training Illustration</vt:lpstr>
      <vt:lpstr>IRGAN: Learning Algorithm</vt:lpstr>
      <vt:lpstr>IRGAN: Learning Algorithm</vt:lpstr>
      <vt:lpstr>Results on Web Search Task</vt:lpstr>
      <vt:lpstr>Results on Web Search Task</vt:lpstr>
      <vt:lpstr>Results on Web Search Task</vt:lpstr>
      <vt:lpstr>Results on Web Search Task</vt:lpstr>
      <vt:lpstr>Conclusion</vt:lpstr>
      <vt:lpstr>References</vt:lpstr>
      <vt:lpstr>Thanks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IRGAN</dc:title>
  <dc:creator>Kangqi</dc:creator>
  <cp:lastModifiedBy>Kangqi Luo</cp:lastModifiedBy>
  <cp:revision>40</cp:revision>
  <dcterms:created xsi:type="dcterms:W3CDTF">2017-06-06T13:27:02Z</dcterms:created>
  <dcterms:modified xsi:type="dcterms:W3CDTF">2017-06-07T09:34:22Z</dcterms:modified>
</cp:coreProperties>
</file>